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ms-powerpoint.smartTags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57" r:id="rId7"/>
    <p:sldId id="261" r:id="rId8"/>
    <p:sldId id="263" r:id="rId9"/>
  </p:sldIdLst>
  <p:sldSz cx="9144000" cy="6858000" type="screen4x3"/>
  <p:notesSz cx="6858000" cy="9144000"/>
  <p:smartTags r:id="rId1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06/relationships/smartTags" Target="smartTags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D03AF-6AC1-4BC2-A79A-0289B5A72BD9}" type="datetimeFigureOut">
              <a:rPr lang="en-US" smtClean="0"/>
              <a:pPr/>
              <a:t>6/22/2009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D768-BA49-4B35-A017-5732C02BF6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information.co.uk/time.php" TargetMode="External"/><Relationship Id="rId2" Type="http://schemas.openxmlformats.org/officeDocument/2006/relationships/hyperlink" Target="http://www.tech.plym.ac.uk/research/mathematics_education/field%20of%20work/IJTME/inde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1357298"/>
            <a:ext cx="531496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CADGME 2009 </a:t>
            </a:r>
            <a:br>
              <a:rPr lang="en-GB" dirty="0"/>
            </a:br>
            <a:r>
              <a:rPr lang="en-GB" dirty="0"/>
              <a:t>Conference </a:t>
            </a:r>
            <a:br>
              <a:rPr lang="en-GB" dirty="0"/>
            </a:br>
            <a:r>
              <a:rPr lang="en-GB" dirty="0"/>
              <a:t>and IJTME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Id="1"/>
              <a:t>Carrie </a:t>
            </a:r>
            <a:r>
              <a:rPr lang="en-GB" dirty="0" smtId="2"/>
              <a:t>Headlam</a:t>
            </a:r>
            <a:endParaRPr lang="en-GB" dirty="0"/>
          </a:p>
          <a:p>
            <a:r>
              <a:rPr lang="en-GB" dirty="0"/>
              <a:t>Centre for Teaching Mathematics </a:t>
            </a:r>
          </a:p>
          <a:p>
            <a:r>
              <a:rPr lang="en-GB" dirty="0"/>
              <a:t>University of Plymouth</a:t>
            </a:r>
          </a:p>
        </p:txBody>
      </p:sp>
      <p:pic>
        <p:nvPicPr>
          <p:cNvPr id="1030" name="Picture 6" descr="http://www.researchinformation.co.uk/images/timecov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5"/>
            <a:ext cx="209524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Special Issues in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Volume 17, Numbers 3 and 4</a:t>
            </a:r>
          </a:p>
          <a:p>
            <a:r>
              <a:rPr lang="en-GB" dirty="0"/>
              <a:t>One Dynamic Geometry</a:t>
            </a:r>
          </a:p>
          <a:p>
            <a:r>
              <a:rPr lang="en-GB" dirty="0"/>
              <a:t>Computer Algebra</a:t>
            </a:r>
          </a:p>
          <a:p>
            <a:r>
              <a:rPr lang="en-GB" dirty="0"/>
              <a:t>Guest editors:</a:t>
            </a:r>
            <a:br>
              <a:rPr lang="en-GB" dirty="0"/>
            </a:br>
            <a:r>
              <a:rPr lang="en-GB" dirty="0"/>
              <a:t>Zsolt Lavicza and Sárvári Csaba</a:t>
            </a:r>
          </a:p>
        </p:txBody>
      </p:sp>
      <p:pic>
        <p:nvPicPr>
          <p:cNvPr id="4" name="Picture 6" descr="http://www.researchinformation.co.uk/images/timecov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4857760"/>
            <a:ext cx="1247172" cy="1785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Submission of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Scientific Committee will select 20 papers from the CADGME Conference sessions.</a:t>
            </a:r>
          </a:p>
          <a:p>
            <a:r>
              <a:rPr lang="en-GB" dirty="0"/>
              <a:t>Of these 16 papers will appear in the special editions.</a:t>
            </a:r>
          </a:p>
          <a:p>
            <a:r>
              <a:rPr lang="en-GB" dirty="0"/>
              <a:t>Any others will appear in later editions.</a:t>
            </a:r>
          </a:p>
          <a:p>
            <a:r>
              <a:rPr lang="en-GB" dirty="0"/>
              <a:t>Maximum of 6 IJTME pages per paper.</a:t>
            </a:r>
          </a:p>
          <a:p>
            <a:r>
              <a:rPr lang="en-GB" dirty="0"/>
              <a:t>Approximately 4000 words.</a:t>
            </a:r>
          </a:p>
          <a:p>
            <a:r>
              <a:rPr lang="en-GB" dirty="0"/>
              <a:t>An </a:t>
            </a:r>
            <a:r>
              <a:rPr lang="en-GB" dirty="0"/>
              <a:t>electronic template is available</a:t>
            </a:r>
            <a:r>
              <a:rPr lang="en-GB" dirty="0"/>
              <a:t>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6" descr="http://www.researchinformation.co.uk/images/timecov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4929198"/>
            <a:ext cx="1247172" cy="1785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Submission of Papers</a:t>
            </a:r>
          </a:p>
        </p:txBody>
      </p:sp>
      <p:pic>
        <p:nvPicPr>
          <p:cNvPr id="4" name="Picture 6" descr="http://www.researchinformation.co.uk/images/timecov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4929198"/>
            <a:ext cx="1247172" cy="1785951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 l="6445" t="16846" r="6250" b="6982"/>
          <a:stretch>
            <a:fillRect/>
          </a:stretch>
        </p:blipFill>
        <p:spPr bwMode="auto">
          <a:xfrm>
            <a:off x="1428728" y="1571612"/>
            <a:ext cx="4643470" cy="418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Papers</a:t>
            </a:r>
          </a:p>
          <a:p>
            <a:r>
              <a:rPr lang="en-GB" dirty="0"/>
              <a:t>Ideas for Teaching and Learning</a:t>
            </a:r>
          </a:p>
          <a:p>
            <a:r>
              <a:rPr lang="en-GB" dirty="0"/>
              <a:t>Discussion</a:t>
            </a:r>
          </a:p>
          <a:p>
            <a:r>
              <a:rPr lang="en-GB" dirty="0"/>
              <a:t>Write papers to aim for one category.</a:t>
            </a:r>
          </a:p>
        </p:txBody>
      </p:sp>
      <p:pic>
        <p:nvPicPr>
          <p:cNvPr id="4" name="Picture 6" descr="http://www.researchinformation.co.uk/images/timecov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4929198"/>
            <a:ext cx="1247172" cy="1785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Issue Schedule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August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Invitations sent out by Scientific Committee</a:t>
            </a:r>
          </a:p>
          <a:p>
            <a:r>
              <a:rPr lang="en-GB" dirty="0">
                <a:solidFill>
                  <a:srgbClr val="FF0000"/>
                </a:solidFill>
              </a:rPr>
              <a:t>15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September 2009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Papers submitted via Easy Chair and sent on to referees (Scientific Committee)</a:t>
            </a:r>
          </a:p>
          <a:p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November 2009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Revision requests sent out to authors</a:t>
            </a:r>
          </a:p>
          <a:p>
            <a:r>
              <a:rPr lang="en-GB" dirty="0">
                <a:solidFill>
                  <a:srgbClr val="FF0000"/>
                </a:solidFill>
              </a:rPr>
              <a:t>15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December 2009 </a:t>
            </a:r>
          </a:p>
          <a:p>
            <a:r>
              <a:rPr lang="en-GB" dirty="0"/>
              <a:t>Revised papers submitted </a:t>
            </a:r>
          </a:p>
        </p:txBody>
      </p:sp>
      <p:pic>
        <p:nvPicPr>
          <p:cNvPr id="4" name="Picture 6" descr="http://www.researchinformation.co.uk/images/timecov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4929198"/>
            <a:ext cx="1247172" cy="1785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Issue Schedule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February 2010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Publication Confirmed / Further work requested</a:t>
            </a:r>
          </a:p>
          <a:p>
            <a:r>
              <a:rPr lang="en-GB" dirty="0">
                <a:solidFill>
                  <a:srgbClr val="FF0000"/>
                </a:solidFill>
              </a:rPr>
              <a:t>15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March 2010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Final submission</a:t>
            </a:r>
          </a:p>
          <a:p>
            <a:r>
              <a:rPr lang="en-GB" dirty="0">
                <a:solidFill>
                  <a:srgbClr val="FF0000"/>
                </a:solidFill>
              </a:rPr>
              <a:t>September 2010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First Special Issue Published</a:t>
            </a:r>
          </a:p>
          <a:p>
            <a:r>
              <a:rPr lang="en-GB" dirty="0">
                <a:solidFill>
                  <a:srgbClr val="FF0000"/>
                </a:solidFill>
              </a:rPr>
              <a:t>December 2010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Second Special Issue Published</a:t>
            </a:r>
          </a:p>
        </p:txBody>
      </p:sp>
      <p:pic>
        <p:nvPicPr>
          <p:cNvPr id="4" name="Picture 6" descr="http://www.researchinformation.co.uk/images/timecov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4929198"/>
            <a:ext cx="1247172" cy="1785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IJTME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CADGME Website</a:t>
            </a:r>
          </a:p>
          <a:p>
            <a:r>
              <a:rPr lang="en-GB" dirty="0"/>
              <a:t>CTM, University of Plymouth</a:t>
            </a:r>
            <a:br>
              <a:rPr lang="en-GB" dirty="0"/>
            </a:br>
            <a:r>
              <a:rPr lang="en-GB" sz="1800" dirty="0">
                <a:hlinkClick r:id="rId2"/>
              </a:rPr>
              <a:t>http://www.tech.plym.ac.uk/research/mathematics_education/field%20of%20work/IJTME/index.htm</a:t>
            </a:r>
            <a:endParaRPr lang="en-GB" sz="1800" dirty="0"/>
          </a:p>
          <a:p>
            <a:r>
              <a:rPr lang="en-GB" dirty="0"/>
              <a:t>Research Information</a:t>
            </a:r>
          </a:p>
          <a:p>
            <a:r>
              <a:rPr lang="en-GB" sz="1800" dirty="0">
                <a:hlinkClick r:id="rId3"/>
              </a:rPr>
              <a:t>http://www.researchinformation.co.uk/time.php</a:t>
            </a:r>
            <a:endParaRPr lang="en-GB" sz="1800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82</TotalTime>
  <Words>127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CADGME 2009  Conference  and IJTME</vt:lpstr>
      <vt:lpstr>Two Special Issues in 2010</vt:lpstr>
      <vt:lpstr>Submission of Papers</vt:lpstr>
      <vt:lpstr>Submission of Papers</vt:lpstr>
      <vt:lpstr>Types of Paper</vt:lpstr>
      <vt:lpstr>Special Issue Schedule 1</vt:lpstr>
      <vt:lpstr>Special Issue Schedule 2</vt:lpstr>
      <vt:lpstr>IJTME Information</vt:lpstr>
    </vt:vector>
  </TitlesOfParts>
  <Company>University of Plymouth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CADGME 2009 Conference and IJTME</dc:title>
  <dc:creator>egraham</dc:creator>
  <cp:lastModifiedBy>egraham</cp:lastModifiedBy>
  <cp:revision>10</cp:revision>
  <dcterms:created xsi:type="dcterms:W3CDTF">2009-06-22T09:55:43Z</dcterms:created>
  <dcterms:modified xsi:type="dcterms:W3CDTF">2009-06-22T11:22:25Z</dcterms:modified>
</cp:coreProperties>
</file>